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3"/>
  </p:notesMasterIdLst>
  <p:sldIdLst>
    <p:sldId id="256" r:id="rId2"/>
    <p:sldId id="257" r:id="rId3"/>
    <p:sldId id="305" r:id="rId4"/>
    <p:sldId id="259" r:id="rId5"/>
    <p:sldId id="262" r:id="rId6"/>
    <p:sldId id="263" r:id="rId7"/>
    <p:sldId id="264" r:id="rId8"/>
    <p:sldId id="268" r:id="rId9"/>
    <p:sldId id="269" r:id="rId10"/>
    <p:sldId id="270" r:id="rId11"/>
    <p:sldId id="307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Montserrat ExtraBold" panose="020B0604020202020204" charset="0"/>
      <p:bold r:id="rId18"/>
      <p:boldItalic r:id="rId19"/>
    </p:embeddedFont>
    <p:embeddedFont>
      <p:font typeface="Montserrat" panose="020B0604020202020204" charset="0"/>
      <p:regular r:id="rId20"/>
      <p:bold r:id="rId21"/>
      <p:italic r:id="rId22"/>
      <p:boldItalic r:id="rId23"/>
    </p:embeddedFont>
    <p:embeddedFont>
      <p:font typeface="Montserrat ExtraLight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06E90E3-C803-4225-A65F-7BF4B1CA3AA6}">
  <a:tblStyle styleId="{806E90E3-C803-4225-A65F-7BF4B1CA3AA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9262ee2f_0_24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9262ee2f_0_24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521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47563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f9262ee2f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f9262ee2f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6" r:id="rId4"/>
    <p:sldLayoutId id="2147483658" r:id="rId5"/>
    <p:sldLayoutId id="2147483659" r:id="rId6"/>
    <p:sldLayoutId id="2147483661" r:id="rId7"/>
    <p:sldLayoutId id="2147483663" r:id="rId8"/>
    <p:sldLayoutId id="2147483664" r:id="rId9"/>
    <p:sldLayoutId id="2147483666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1124910" y="1595123"/>
            <a:ext cx="6803353" cy="1304691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BO" dirty="0"/>
              <a:t>DEFENSA HITO 2 </a:t>
            </a:r>
            <a:r>
              <a:rPr lang="es-BO" dirty="0" smtClean="0"/>
              <a:t>– EVALUACIÓN PROCESUAL</a:t>
            </a:r>
            <a:endParaRPr lang="es-BO"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487709" y="3338716"/>
            <a:ext cx="1156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BO" dirty="0"/>
              <a:t>N</a:t>
            </a:r>
            <a:r>
              <a:rPr lang="es-BO" dirty="0" smtClean="0"/>
              <a:t>ombre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175900" y="3763550"/>
            <a:ext cx="4305015" cy="345396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dirty="0" smtClean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Beymar Edy Mamani Mamani</a:t>
            </a:r>
            <a:endParaRPr sz="18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2951509" y="2885746"/>
            <a:ext cx="2980677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519544" y="152956"/>
            <a:ext cx="3304310" cy="5508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6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CREATE </a:t>
            </a:r>
            <a:r>
              <a:rPr lang="es-BO" sz="1100" dirty="0" err="1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database</a:t>
            </a: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Empresa_1;</a:t>
            </a:r>
          </a:p>
          <a:p>
            <a:pPr>
              <a:lnSpc>
                <a:spcPct val="107000"/>
              </a:lnSpc>
              <a:spcAft>
                <a:spcPts val="6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use Empresa_1;</a:t>
            </a:r>
          </a:p>
          <a:p>
            <a:pPr>
              <a:lnSpc>
                <a:spcPct val="107000"/>
              </a:lnSpc>
              <a:spcAft>
                <a:spcPts val="6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CREATE TABLE empresa (</a:t>
            </a:r>
          </a:p>
          <a:p>
            <a:pPr>
              <a:lnSpc>
                <a:spcPct val="107000"/>
              </a:lnSpc>
              <a:spcAft>
                <a:spcPts val="6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s-BO" sz="1100" dirty="0" err="1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id_empresa</a:t>
            </a: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INTEGER PRIMARY KEY,</a:t>
            </a:r>
          </a:p>
          <a:p>
            <a:pPr>
              <a:lnSpc>
                <a:spcPct val="107000"/>
              </a:lnSpc>
              <a:spcAft>
                <a:spcPts val="6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   nombre VARCHAR(25) ,</a:t>
            </a:r>
          </a:p>
          <a:p>
            <a:pPr>
              <a:lnSpc>
                <a:spcPct val="107000"/>
              </a:lnSpc>
              <a:spcAft>
                <a:spcPts val="6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s-BO" sz="1100" dirty="0" err="1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direccion</a:t>
            </a: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VARCHAR(25),</a:t>
            </a:r>
          </a:p>
          <a:p>
            <a:pPr>
              <a:lnSpc>
                <a:spcPct val="107000"/>
              </a:lnSpc>
              <a:spcAft>
                <a:spcPts val="6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s-BO" sz="1100" dirty="0" err="1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telefono</a:t>
            </a: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INTEGER,</a:t>
            </a:r>
          </a:p>
          <a:p>
            <a:pPr>
              <a:lnSpc>
                <a:spcPct val="107000"/>
              </a:lnSpc>
              <a:spcAft>
                <a:spcPts val="600"/>
              </a:spcAft>
              <a:tabLst>
                <a:tab pos="1701165" algn="l"/>
              </a:tabLst>
            </a:pPr>
            <a:r>
              <a:rPr lang="es-BO" sz="1100" dirty="0" smtClean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</a:p>
          <a:p>
            <a:pPr>
              <a:spcAft>
                <a:spcPts val="600"/>
              </a:spcAft>
            </a:pPr>
            <a:r>
              <a:rPr lang="es-BO" sz="1100" dirty="0" smtClean="0">
                <a:solidFill>
                  <a:schemeClr val="bg1"/>
                </a:solidFill>
                <a:latin typeface="+mj-lt"/>
              </a:rPr>
              <a:t>CREATE </a:t>
            </a:r>
            <a:r>
              <a:rPr lang="es-BO" sz="1100" dirty="0">
                <a:solidFill>
                  <a:schemeClr val="bg1"/>
                </a:solidFill>
                <a:latin typeface="+mj-lt"/>
              </a:rPr>
              <a:t>TABLE </a:t>
            </a:r>
            <a:r>
              <a:rPr lang="es-BO" sz="1100" dirty="0" err="1">
                <a:solidFill>
                  <a:schemeClr val="bg1"/>
                </a:solidFill>
                <a:latin typeface="+mj-lt"/>
              </a:rPr>
              <a:t>vehiculos</a:t>
            </a:r>
            <a:r>
              <a:rPr lang="es-BO" sz="1100" dirty="0">
                <a:solidFill>
                  <a:schemeClr val="bg1"/>
                </a:solidFill>
                <a:latin typeface="+mj-lt"/>
              </a:rPr>
              <a:t> (</a:t>
            </a:r>
          </a:p>
          <a:p>
            <a:pPr>
              <a:spcAft>
                <a:spcPts val="600"/>
              </a:spcAft>
            </a:pPr>
            <a:r>
              <a:rPr lang="es-BO" sz="1100" dirty="0">
                <a:solidFill>
                  <a:schemeClr val="bg1"/>
                </a:solidFill>
                <a:latin typeface="+mj-lt"/>
              </a:rPr>
              <a:t>    </a:t>
            </a:r>
            <a:r>
              <a:rPr lang="es-BO" sz="1100" dirty="0" err="1">
                <a:solidFill>
                  <a:schemeClr val="bg1"/>
                </a:solidFill>
                <a:latin typeface="+mj-lt"/>
              </a:rPr>
              <a:t>id_vehiculo</a:t>
            </a:r>
            <a:r>
              <a:rPr lang="es-BO" sz="1100" dirty="0">
                <a:solidFill>
                  <a:schemeClr val="bg1"/>
                </a:solidFill>
                <a:latin typeface="+mj-lt"/>
              </a:rPr>
              <a:t> INTEGER PRIMARY KEY,</a:t>
            </a:r>
          </a:p>
          <a:p>
            <a:pPr>
              <a:spcAft>
                <a:spcPts val="600"/>
              </a:spcAft>
            </a:pPr>
            <a:r>
              <a:rPr lang="es-BO" sz="1100" dirty="0">
                <a:solidFill>
                  <a:schemeClr val="bg1"/>
                </a:solidFill>
                <a:latin typeface="+mj-lt"/>
              </a:rPr>
              <a:t>    marca VARCHAR(25),</a:t>
            </a:r>
          </a:p>
          <a:p>
            <a:pPr>
              <a:spcAft>
                <a:spcPts val="600"/>
              </a:spcAft>
            </a:pPr>
            <a:r>
              <a:rPr lang="es-BO" sz="1100" dirty="0">
                <a:solidFill>
                  <a:schemeClr val="bg1"/>
                </a:solidFill>
                <a:latin typeface="+mj-lt"/>
              </a:rPr>
              <a:t>    modelo VARCHAR(25) ,</a:t>
            </a:r>
          </a:p>
          <a:p>
            <a:pPr>
              <a:spcAft>
                <a:spcPts val="600"/>
              </a:spcAft>
            </a:pPr>
            <a:r>
              <a:rPr lang="es-BO" sz="1100" dirty="0">
                <a:solidFill>
                  <a:schemeClr val="bg1"/>
                </a:solidFill>
                <a:latin typeface="+mj-lt"/>
              </a:rPr>
              <a:t>    precio INTEGER(10)</a:t>
            </a:r>
          </a:p>
          <a:p>
            <a:pPr>
              <a:spcAft>
                <a:spcPts val="600"/>
              </a:spcAft>
            </a:pPr>
            <a:r>
              <a:rPr lang="es-BO" sz="1100" dirty="0" smtClean="0">
                <a:solidFill>
                  <a:schemeClr val="bg1"/>
                </a:solidFill>
                <a:latin typeface="+mj-lt"/>
              </a:rPr>
              <a:t>);</a:t>
            </a:r>
          </a:p>
          <a:p>
            <a:pPr>
              <a:spcAft>
                <a:spcPts val="600"/>
              </a:spcAft>
            </a:pPr>
            <a:r>
              <a:rPr lang="es-BO" sz="1100" dirty="0" smtClean="0">
                <a:solidFill>
                  <a:schemeClr val="bg1"/>
                </a:solidFill>
                <a:latin typeface="+mj-lt"/>
              </a:rPr>
              <a:t>CREATE </a:t>
            </a:r>
            <a:r>
              <a:rPr lang="es-BO" sz="1100" dirty="0">
                <a:solidFill>
                  <a:schemeClr val="bg1"/>
                </a:solidFill>
                <a:latin typeface="+mj-lt"/>
              </a:rPr>
              <a:t>TABLE </a:t>
            </a:r>
            <a:r>
              <a:rPr lang="es-BO" sz="1100" dirty="0" err="1">
                <a:solidFill>
                  <a:schemeClr val="bg1"/>
                </a:solidFill>
                <a:latin typeface="+mj-lt"/>
              </a:rPr>
              <a:t>detalle_compra</a:t>
            </a:r>
            <a:r>
              <a:rPr lang="es-BO" sz="1100" dirty="0">
                <a:solidFill>
                  <a:schemeClr val="bg1"/>
                </a:solidFill>
                <a:latin typeface="+mj-lt"/>
              </a:rPr>
              <a:t> (</a:t>
            </a:r>
          </a:p>
          <a:p>
            <a:pPr>
              <a:spcAft>
                <a:spcPts val="600"/>
              </a:spcAft>
            </a:pPr>
            <a:r>
              <a:rPr lang="es-BO" sz="1100" dirty="0">
                <a:solidFill>
                  <a:schemeClr val="bg1"/>
                </a:solidFill>
                <a:latin typeface="+mj-lt"/>
              </a:rPr>
              <a:t>    </a:t>
            </a:r>
            <a:r>
              <a:rPr lang="es-BO" sz="1100" dirty="0" err="1">
                <a:solidFill>
                  <a:schemeClr val="bg1"/>
                </a:solidFill>
                <a:latin typeface="+mj-lt"/>
              </a:rPr>
              <a:t>id_detalle</a:t>
            </a:r>
            <a:r>
              <a:rPr lang="es-BO" sz="1100" dirty="0">
                <a:solidFill>
                  <a:schemeClr val="bg1"/>
                </a:solidFill>
                <a:latin typeface="+mj-lt"/>
              </a:rPr>
              <a:t> INTEGER PRIMARY KEY,</a:t>
            </a:r>
          </a:p>
          <a:p>
            <a:pPr>
              <a:spcAft>
                <a:spcPts val="600"/>
              </a:spcAft>
            </a:pPr>
            <a:r>
              <a:rPr lang="es-BO" sz="1100" dirty="0">
                <a:solidFill>
                  <a:schemeClr val="bg1"/>
                </a:solidFill>
                <a:latin typeface="+mj-lt"/>
              </a:rPr>
              <a:t>    </a:t>
            </a:r>
            <a:r>
              <a:rPr lang="es-BO" sz="1100" dirty="0" err="1">
                <a:solidFill>
                  <a:schemeClr val="bg1"/>
                </a:solidFill>
                <a:latin typeface="+mj-lt"/>
              </a:rPr>
              <a:t>id_empresa</a:t>
            </a:r>
            <a:r>
              <a:rPr lang="es-BO" sz="1100" dirty="0">
                <a:solidFill>
                  <a:schemeClr val="bg1"/>
                </a:solidFill>
                <a:latin typeface="+mj-lt"/>
              </a:rPr>
              <a:t> INTEGER,</a:t>
            </a:r>
          </a:p>
          <a:p>
            <a:pPr>
              <a:spcAft>
                <a:spcPts val="600"/>
              </a:spcAft>
            </a:pPr>
            <a:r>
              <a:rPr lang="es-BO" sz="1100" dirty="0">
                <a:solidFill>
                  <a:schemeClr val="bg1"/>
                </a:solidFill>
                <a:latin typeface="+mj-lt"/>
              </a:rPr>
              <a:t>    </a:t>
            </a:r>
            <a:r>
              <a:rPr lang="es-BO" sz="1100" dirty="0" err="1">
                <a:solidFill>
                  <a:schemeClr val="bg1"/>
                </a:solidFill>
                <a:latin typeface="+mj-lt"/>
              </a:rPr>
              <a:t>id_vehiculo</a:t>
            </a:r>
            <a:r>
              <a:rPr lang="es-BO" sz="1100" dirty="0">
                <a:solidFill>
                  <a:schemeClr val="bg1"/>
                </a:solidFill>
                <a:latin typeface="+mj-lt"/>
              </a:rPr>
              <a:t> INTEGER,</a:t>
            </a:r>
          </a:p>
          <a:p>
            <a:pPr>
              <a:spcAft>
                <a:spcPts val="600"/>
              </a:spcAft>
            </a:pPr>
            <a:r>
              <a:rPr lang="es-BO" sz="1100" dirty="0">
                <a:solidFill>
                  <a:schemeClr val="bg1"/>
                </a:solidFill>
                <a:latin typeface="+mj-lt"/>
              </a:rPr>
              <a:t>    </a:t>
            </a:r>
            <a:r>
              <a:rPr lang="es-BO" sz="1100" dirty="0" err="1">
                <a:solidFill>
                  <a:schemeClr val="bg1"/>
                </a:solidFill>
                <a:latin typeface="+mj-lt"/>
              </a:rPr>
              <a:t>fecha_compra</a:t>
            </a:r>
            <a:r>
              <a:rPr lang="es-BO" sz="1100" dirty="0">
                <a:solidFill>
                  <a:schemeClr val="bg1"/>
                </a:solidFill>
                <a:latin typeface="+mj-lt"/>
              </a:rPr>
              <a:t> INTEGER,</a:t>
            </a:r>
          </a:p>
          <a:p>
            <a:pPr>
              <a:spcAft>
                <a:spcPts val="600"/>
              </a:spcAft>
            </a:pPr>
            <a:r>
              <a:rPr lang="es-BO" sz="1100" dirty="0">
                <a:solidFill>
                  <a:schemeClr val="bg1"/>
                </a:solidFill>
                <a:latin typeface="+mj-lt"/>
              </a:rPr>
              <a:t>);</a:t>
            </a:r>
          </a:p>
          <a:p>
            <a:endParaRPr lang="es-BO" dirty="0"/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endParaRPr lang="es-BO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3823854" y="244167"/>
            <a:ext cx="5725391" cy="2535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INSERT INTO empresa (</a:t>
            </a:r>
            <a:r>
              <a:rPr lang="es-BO" sz="1100" dirty="0" err="1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id_empresa,nombre,dirección,telefono</a:t>
            </a: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VALUES (4020, '</a:t>
            </a:r>
            <a:r>
              <a:rPr lang="es-BO" sz="1100" dirty="0" err="1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NovaCorp</a:t>
            </a: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', 'calle </a:t>
            </a:r>
            <a:r>
              <a:rPr lang="es-BO" sz="1100" dirty="0" err="1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lopez</a:t>
            </a: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av. Cesar',11512765);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SELECT*FROM empresa;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INSERT INTO </a:t>
            </a:r>
            <a:r>
              <a:rPr lang="es-BO" sz="1100" dirty="0" err="1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vehiculos</a:t>
            </a: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s-BO" sz="1100" dirty="0" err="1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id_vehiculo,marca,modelo,precio</a:t>
            </a: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VALUES (8079, '</a:t>
            </a:r>
            <a:r>
              <a:rPr lang="es-BO" sz="1100" dirty="0" err="1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toyota</a:t>
            </a: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', ' </a:t>
            </a:r>
            <a:r>
              <a:rPr lang="es-BO" sz="1100" dirty="0" err="1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toyota</a:t>
            </a: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corolla',24000);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SELECT*FROM </a:t>
            </a:r>
            <a:r>
              <a:rPr lang="es-BO" sz="1100" dirty="0" err="1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vehiculos</a:t>
            </a: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INSERT INTO </a:t>
            </a:r>
            <a:r>
              <a:rPr lang="es-BO" sz="1100" dirty="0" err="1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detalle_compra</a:t>
            </a: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(    </a:t>
            </a:r>
            <a:r>
              <a:rPr lang="es-BO" sz="1100" dirty="0" err="1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id_detalle,id_empresa,id_vehiculo,fecha_compra</a:t>
            </a: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VALUES (3010,4020,8079,11-09.23);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SELECT*FROM </a:t>
            </a:r>
            <a:r>
              <a:rPr lang="es-BO" sz="1100" dirty="0" err="1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detalle_compra</a:t>
            </a:r>
            <a:r>
              <a:rPr lang="es-BO" sz="1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s-BO" sz="1100" dirty="0"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1623674" y="1955878"/>
            <a:ext cx="5056173" cy="1304691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BO" dirty="0" smtClean="0"/>
              <a:t>GRACIAS POR SU ATENCION</a:t>
            </a:r>
            <a:endParaRPr dirty="0"/>
          </a:p>
        </p:txBody>
      </p:sp>
      <p:cxnSp>
        <p:nvCxnSpPr>
          <p:cNvPr id="165" name="Google Shape;165;p38"/>
          <p:cNvCxnSpPr/>
          <p:nvPr/>
        </p:nvCxnSpPr>
        <p:spPr>
          <a:xfrm>
            <a:off x="2754939" y="3260569"/>
            <a:ext cx="2980677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937729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97533" y="758622"/>
            <a:ext cx="8911386" cy="40835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400"/>
              </a:spcAft>
            </a:pPr>
            <a:r>
              <a:rPr lang="es-BO" sz="1200" dirty="0"/>
              <a:t>1. ¿Qué son las bases de datos?</a:t>
            </a:r>
          </a:p>
          <a:p>
            <a:pPr marL="155575" indent="0">
              <a:spcAft>
                <a:spcPts val="400"/>
              </a:spcAft>
              <a:buNone/>
            </a:pPr>
            <a:r>
              <a:rPr lang="es-BO" sz="1200" dirty="0"/>
              <a:t>Son un sistema de almacenamiento de datos estructurados.</a:t>
            </a:r>
          </a:p>
          <a:p>
            <a:pPr>
              <a:spcAft>
                <a:spcPts val="400"/>
              </a:spcAft>
            </a:pPr>
            <a:r>
              <a:rPr lang="es-BO" sz="1200" dirty="0"/>
              <a:t>2. ¿A que se refiere cuando se habla de bases de datos relacionales?</a:t>
            </a:r>
          </a:p>
          <a:p>
            <a:pPr marL="155575" indent="0">
              <a:spcAft>
                <a:spcPts val="400"/>
              </a:spcAft>
              <a:buNone/>
            </a:pPr>
            <a:r>
              <a:rPr lang="es-BO" sz="1200" dirty="0"/>
              <a:t>Se refiere a que utilizan tablas para organizar datos y establecen relaciones.</a:t>
            </a:r>
          </a:p>
          <a:p>
            <a:pPr>
              <a:spcAft>
                <a:spcPts val="400"/>
              </a:spcAft>
            </a:pPr>
            <a:r>
              <a:rPr lang="es-BO" sz="1200" dirty="0"/>
              <a:t>3. ¿Qué es el modelo entidad relación y/o diagrama entidad relación?</a:t>
            </a:r>
          </a:p>
          <a:p>
            <a:pPr marL="155575" indent="0">
              <a:spcAft>
                <a:spcPts val="400"/>
              </a:spcAft>
              <a:buNone/>
            </a:pPr>
            <a:r>
              <a:rPr lang="es-BO" sz="1200" dirty="0"/>
              <a:t>El Modelo </a:t>
            </a:r>
            <a:r>
              <a:rPr lang="es-BO" sz="1200" dirty="0" smtClean="0"/>
              <a:t>Entidad Relación </a:t>
            </a:r>
            <a:r>
              <a:rPr lang="es-BO" sz="1200" dirty="0"/>
              <a:t>es un enfoque para diseñar bases de datos que representa cómo las entidades se relacionan entre sí</a:t>
            </a:r>
            <a:r>
              <a:rPr lang="es-BO" sz="1200" dirty="0" smtClean="0"/>
              <a:t>.</a:t>
            </a:r>
          </a:p>
          <a:p>
            <a:pPr marL="155575" indent="0">
              <a:spcAft>
                <a:spcPts val="400"/>
              </a:spcAft>
              <a:buNone/>
            </a:pPr>
            <a:r>
              <a:rPr lang="es-BO" sz="1200" dirty="0" smtClean="0"/>
              <a:t>4</a:t>
            </a:r>
            <a:r>
              <a:rPr lang="es-BO" sz="1200" dirty="0"/>
              <a:t>. ¿Cuáles son las figuras que representan a un diagrama entidad </a:t>
            </a:r>
            <a:r>
              <a:rPr lang="es-BO" sz="1200" dirty="0" smtClean="0"/>
              <a:t>relación? Explique </a:t>
            </a:r>
            <a:r>
              <a:rPr lang="es-BO" sz="1200" dirty="0"/>
              <a:t>cada una de ellas.</a:t>
            </a:r>
          </a:p>
          <a:p>
            <a:pPr marL="155575" indent="0">
              <a:spcAft>
                <a:spcPts val="400"/>
              </a:spcAft>
              <a:buNone/>
            </a:pPr>
            <a:r>
              <a:rPr lang="es-BO" sz="1200" dirty="0" smtClean="0"/>
              <a:t>Las principales son: </a:t>
            </a:r>
            <a:r>
              <a:rPr lang="es-BO" sz="1200" dirty="0"/>
              <a:t>Entidad (rectángulo para objetos del mundo real), Relación (línea que conecta </a:t>
            </a:r>
            <a:r>
              <a:rPr lang="es-BO" sz="1200" dirty="0" smtClean="0"/>
              <a:t>entidades </a:t>
            </a:r>
            <a:r>
              <a:rPr lang="es-BO" sz="1200" dirty="0"/>
              <a:t>con nombre de relación) y Atributo (óvalo para propiedades de entidades</a:t>
            </a:r>
            <a:r>
              <a:rPr lang="es-BO" sz="1200" dirty="0" smtClean="0"/>
              <a:t>).</a:t>
            </a:r>
          </a:p>
          <a:p>
            <a:pPr marL="155575" indent="0">
              <a:spcAft>
                <a:spcPts val="400"/>
              </a:spcAft>
              <a:buNone/>
            </a:pPr>
            <a:r>
              <a:rPr lang="es-BO" sz="1200" dirty="0" smtClean="0"/>
              <a:t>5</a:t>
            </a:r>
            <a:r>
              <a:rPr lang="es-BO" sz="1200" dirty="0"/>
              <a:t>. ¿Qué es SQL Server y qué es SQL Server Management Studio?</a:t>
            </a:r>
          </a:p>
          <a:p>
            <a:pPr marL="155575" indent="0">
              <a:spcAft>
                <a:spcPts val="400"/>
              </a:spcAft>
              <a:buNone/>
            </a:pPr>
            <a:r>
              <a:rPr lang="es-BO" sz="1200" dirty="0"/>
              <a:t>Es un sistema de gestión de bases de datos de Microsoft. SQL Server Management Studio es una Herramienta de administración.</a:t>
            </a:r>
          </a:p>
          <a:p>
            <a:pPr>
              <a:spcAft>
                <a:spcPts val="400"/>
              </a:spcAft>
            </a:pPr>
            <a:r>
              <a:rPr lang="es-BO" sz="1200" dirty="0"/>
              <a:t>6. ¿Cómo se crea una base de datos?</a:t>
            </a:r>
          </a:p>
          <a:p>
            <a:pPr marL="155575" indent="0">
              <a:spcAft>
                <a:spcPts val="400"/>
              </a:spcAft>
              <a:buNone/>
            </a:pPr>
            <a:r>
              <a:rPr lang="es-BO" sz="1200" dirty="0"/>
              <a:t>Con el   CREATE DATABASE nombre;</a:t>
            </a:r>
          </a:p>
          <a:p>
            <a:pPr>
              <a:spcAft>
                <a:spcPts val="400"/>
              </a:spcAft>
            </a:pPr>
            <a:r>
              <a:rPr lang="es-BO" sz="1200" dirty="0"/>
              <a:t>7. ¿Para qué sirve el comando USE?</a:t>
            </a:r>
          </a:p>
          <a:p>
            <a:pPr marL="155575" indent="0">
              <a:spcAft>
                <a:spcPts val="400"/>
              </a:spcAft>
              <a:buNone/>
            </a:pPr>
            <a:r>
              <a:rPr lang="es-BO" sz="1200" dirty="0"/>
              <a:t>Selecciona una base de datos.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907327" y="278856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9" name="Google Shape;214;p44"/>
          <p:cNvSpPr txBox="1">
            <a:spLocks noGrp="1"/>
          </p:cNvSpPr>
          <p:nvPr>
            <p:ph type="title"/>
          </p:nvPr>
        </p:nvSpPr>
        <p:spPr>
          <a:xfrm>
            <a:off x="782637" y="278856"/>
            <a:ext cx="4629300" cy="4797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BO" b="1" dirty="0" smtClean="0"/>
              <a:t>MANEJO DE CONCEPTOS</a:t>
            </a:r>
            <a:endParaRPr lang="es-BO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232614" y="247767"/>
            <a:ext cx="8048941" cy="47294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BO" sz="1200" dirty="0"/>
              <a:t>8. Crear una tabla cualquiera con 3 columnas y su </a:t>
            </a:r>
            <a:r>
              <a:rPr lang="es-BO" sz="1200" dirty="0" err="1"/>
              <a:t>primary</a:t>
            </a:r>
            <a:r>
              <a:rPr lang="es-BO" sz="1200" dirty="0"/>
              <a:t> </a:t>
            </a:r>
            <a:r>
              <a:rPr lang="es-BO" sz="1200" dirty="0" err="1"/>
              <a:t>key</a:t>
            </a:r>
            <a:r>
              <a:rPr lang="es-BO" sz="1200" dirty="0"/>
              <a:t>.</a:t>
            </a:r>
          </a:p>
          <a:p>
            <a:pPr marL="155575" indent="0">
              <a:buNone/>
            </a:pPr>
            <a:r>
              <a:rPr lang="es-BO" sz="1200" dirty="0"/>
              <a:t>CREATE </a:t>
            </a:r>
            <a:r>
              <a:rPr lang="es-BO" sz="1200" dirty="0" err="1"/>
              <a:t>database</a:t>
            </a:r>
            <a:r>
              <a:rPr lang="es-BO" sz="1200" dirty="0"/>
              <a:t> Celular_1;</a:t>
            </a:r>
          </a:p>
          <a:p>
            <a:pPr marL="155575" indent="0">
              <a:buNone/>
            </a:pPr>
            <a:r>
              <a:rPr lang="es-BO" sz="1200" dirty="0"/>
              <a:t>use Celular_1;</a:t>
            </a:r>
          </a:p>
          <a:p>
            <a:pPr marL="155575" indent="0">
              <a:buNone/>
            </a:pPr>
            <a:r>
              <a:rPr lang="es-BO" sz="1200" dirty="0"/>
              <a:t>-- Crear la tabla de celular</a:t>
            </a:r>
          </a:p>
          <a:p>
            <a:pPr marL="155575" indent="0">
              <a:buNone/>
            </a:pPr>
            <a:r>
              <a:rPr lang="es-BO" sz="1200" dirty="0"/>
              <a:t>CREATE TABLE Celular (</a:t>
            </a:r>
          </a:p>
          <a:p>
            <a:pPr marL="155575" indent="0">
              <a:buNone/>
            </a:pPr>
            <a:r>
              <a:rPr lang="es-BO" sz="1200" dirty="0"/>
              <a:t>    </a:t>
            </a:r>
            <a:r>
              <a:rPr lang="es-BO" sz="1200" dirty="0" err="1" smtClean="0"/>
              <a:t>Celular_ID</a:t>
            </a:r>
            <a:r>
              <a:rPr lang="es-BO" sz="1200" dirty="0" smtClean="0"/>
              <a:t> INTEGER </a:t>
            </a:r>
            <a:r>
              <a:rPr lang="es-BO" sz="1200" dirty="0"/>
              <a:t>PRIMARY KEY,</a:t>
            </a:r>
          </a:p>
          <a:p>
            <a:pPr marL="155575" indent="0">
              <a:buNone/>
            </a:pPr>
            <a:r>
              <a:rPr lang="es-BO" sz="1200" dirty="0"/>
              <a:t>    Marca VARCHAR(50),</a:t>
            </a:r>
          </a:p>
          <a:p>
            <a:pPr marL="155575" indent="0">
              <a:buNone/>
            </a:pPr>
            <a:r>
              <a:rPr lang="es-BO" sz="1200" dirty="0"/>
              <a:t>    Modelo VARCHAR(50),</a:t>
            </a:r>
          </a:p>
          <a:p>
            <a:pPr marL="155575" indent="0">
              <a:buNone/>
            </a:pPr>
            <a:r>
              <a:rPr lang="es-BO" sz="1200" dirty="0"/>
              <a:t>    Precio INTEGER,</a:t>
            </a:r>
          </a:p>
          <a:p>
            <a:pPr marL="155575" indent="0">
              <a:buNone/>
            </a:pPr>
            <a:r>
              <a:rPr lang="es-BO" sz="1200" dirty="0"/>
              <a:t>);</a:t>
            </a:r>
          </a:p>
          <a:p>
            <a:r>
              <a:rPr lang="es-BO" sz="1200" dirty="0"/>
              <a:t>9. Insertar 3 registros a la tabla creada anteriormente.</a:t>
            </a:r>
          </a:p>
          <a:p>
            <a:pPr marL="155575" indent="0">
              <a:buNone/>
            </a:pPr>
            <a:r>
              <a:rPr lang="es-BO" sz="1200" dirty="0"/>
              <a:t>CREATE </a:t>
            </a:r>
            <a:r>
              <a:rPr lang="es-BO" sz="1200" dirty="0" err="1"/>
              <a:t>database</a:t>
            </a:r>
            <a:r>
              <a:rPr lang="es-BO" sz="1200" dirty="0"/>
              <a:t> Celular_1;</a:t>
            </a:r>
          </a:p>
          <a:p>
            <a:pPr marL="155575" indent="0">
              <a:buNone/>
            </a:pPr>
            <a:r>
              <a:rPr lang="es-BO" sz="1200" dirty="0"/>
              <a:t>use Celular_1;</a:t>
            </a:r>
          </a:p>
          <a:p>
            <a:pPr marL="155575" indent="0">
              <a:buNone/>
            </a:pPr>
            <a:r>
              <a:rPr lang="es-BO" sz="1200" dirty="0"/>
              <a:t>-- Crear la tabla de celular</a:t>
            </a:r>
          </a:p>
          <a:p>
            <a:pPr marL="155575" indent="0">
              <a:buNone/>
            </a:pPr>
            <a:r>
              <a:rPr lang="es-BO" sz="1200" dirty="0"/>
              <a:t>CREATE TABLE Celular (</a:t>
            </a:r>
          </a:p>
          <a:p>
            <a:pPr marL="155575" indent="0">
              <a:buNone/>
            </a:pPr>
            <a:r>
              <a:rPr lang="es-BO" sz="1200" dirty="0"/>
              <a:t>    </a:t>
            </a:r>
            <a:r>
              <a:rPr lang="es-BO" sz="1200" dirty="0" err="1" smtClean="0"/>
              <a:t>Celular_ID</a:t>
            </a:r>
            <a:r>
              <a:rPr lang="es-BO" sz="1200" dirty="0" smtClean="0"/>
              <a:t> INTEGER </a:t>
            </a:r>
            <a:r>
              <a:rPr lang="es-BO" sz="1200" dirty="0"/>
              <a:t>PRIMARY KEY,</a:t>
            </a:r>
          </a:p>
          <a:p>
            <a:pPr marL="155575" indent="0">
              <a:buNone/>
            </a:pPr>
            <a:r>
              <a:rPr lang="es-BO" sz="1200" dirty="0"/>
              <a:t>    Marca VARCHAR(50),</a:t>
            </a:r>
          </a:p>
          <a:p>
            <a:pPr marL="155575" indent="0">
              <a:buNone/>
            </a:pPr>
            <a:r>
              <a:rPr lang="es-BO" sz="1200" dirty="0"/>
              <a:t>    Modelo VARCHAR(50),</a:t>
            </a:r>
          </a:p>
          <a:p>
            <a:pPr marL="155575" indent="0">
              <a:buNone/>
            </a:pPr>
            <a:r>
              <a:rPr lang="es-BO" sz="1200" dirty="0"/>
              <a:t>    Precio INTEGER,</a:t>
            </a:r>
          </a:p>
          <a:p>
            <a:pPr marL="155575" indent="0">
              <a:buNone/>
            </a:pPr>
            <a:r>
              <a:rPr lang="es-BO" sz="1200" dirty="0"/>
              <a:t>);</a:t>
            </a:r>
          </a:p>
          <a:p>
            <a:pPr marL="155575" indent="0">
              <a:buNone/>
            </a:pPr>
            <a:r>
              <a:rPr lang="es-BO" sz="1200" dirty="0"/>
              <a:t>INSERT INTO </a:t>
            </a:r>
            <a:r>
              <a:rPr lang="es-BO" sz="1200" dirty="0" smtClean="0"/>
              <a:t>celular </a:t>
            </a:r>
            <a:r>
              <a:rPr lang="es-BO" sz="1200" dirty="0"/>
              <a:t>(</a:t>
            </a:r>
            <a:r>
              <a:rPr lang="es-BO" sz="1200" dirty="0" err="1" smtClean="0"/>
              <a:t>Celular_ID</a:t>
            </a:r>
            <a:r>
              <a:rPr lang="es-BO" sz="1200" dirty="0"/>
              <a:t>, Marca, Modelo, Precio)</a:t>
            </a:r>
          </a:p>
          <a:p>
            <a:pPr marL="155575" indent="0">
              <a:buNone/>
            </a:pPr>
            <a:r>
              <a:rPr lang="es-BO" sz="1200" dirty="0"/>
              <a:t>VALUES (1, 'Samsung', 'Galaxy S20', 799a),(2, 'Apple', 'iPhone 11', 699),(3, 'Google', 'Pixel 4a', 349);</a:t>
            </a:r>
          </a:p>
          <a:p>
            <a:pPr marL="155575" indent="0">
              <a:buNone/>
            </a:pPr>
            <a:r>
              <a:rPr lang="es-BO" sz="1200" dirty="0"/>
              <a:t>SELECT*FROM Celular</a:t>
            </a:r>
            <a:r>
              <a:rPr lang="es-BO" sz="1200" dirty="0" smtClean="0"/>
              <a:t>;</a:t>
            </a:r>
          </a:p>
          <a:p>
            <a:r>
              <a:rPr lang="es-BO" sz="1200" dirty="0"/>
              <a:t>10.¿Cómo se elimina una tabla?</a:t>
            </a:r>
          </a:p>
          <a:p>
            <a:pPr marL="155575" indent="0">
              <a:buNone/>
            </a:pPr>
            <a:r>
              <a:rPr lang="es-BO" sz="1200" dirty="0"/>
              <a:t>Con el DROP TABLE tabla;</a:t>
            </a:r>
          </a:p>
          <a:p>
            <a:pPr marL="155575" indent="0">
              <a:buNone/>
            </a:pPr>
            <a:endParaRPr lang="es-BO" sz="12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24776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738686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5502724" y="-31173"/>
            <a:ext cx="3562160" cy="5780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/>
            <a:r>
              <a:rPr lang="es-BO" sz="2400" dirty="0" smtClean="0">
                <a:solidFill>
                  <a:srgbClr val="FF9933"/>
                </a:solidFill>
                <a:latin typeface="Montserrat ExtraBold" panose="020B0604020202020204" charset="0"/>
              </a:rPr>
              <a:t>PARTE PRACTICA</a:t>
            </a:r>
            <a:endParaRPr lang="es-BO" sz="2400" dirty="0">
              <a:solidFill>
                <a:srgbClr val="FF9933"/>
              </a:solidFill>
              <a:latin typeface="Montserrat ExtraBold" panose="020B0604020202020204" charset="0"/>
            </a:endParaRPr>
          </a:p>
        </p:txBody>
      </p:sp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4827955"/>
              </p:ext>
            </p:extLst>
          </p:nvPr>
        </p:nvGraphicFramePr>
        <p:xfrm>
          <a:off x="5751663" y="908514"/>
          <a:ext cx="3313221" cy="1316053"/>
        </p:xfrm>
        <a:graphic>
          <a:graphicData uri="http://schemas.openxmlformats.org/drawingml/2006/table">
            <a:tbl>
              <a:tblPr firstRow="1" firstCol="1" bandRow="1">
                <a:tableStyleId>{806E90E3-C803-4225-A65F-7BF4B1CA3AA6}</a:tableStyleId>
              </a:tblPr>
              <a:tblGrid>
                <a:gridCol w="3313221">
                  <a:extLst>
                    <a:ext uri="{9D8B030D-6E8A-4147-A177-3AD203B41FA5}">
                      <a16:colId xmlns:a16="http://schemas.microsoft.com/office/drawing/2014/main" val="1474978418"/>
                    </a:ext>
                  </a:extLst>
                </a:gridCol>
              </a:tblGrid>
              <a:tr h="131605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BO" sz="1600" dirty="0">
                          <a:solidFill>
                            <a:schemeClr val="bg1"/>
                          </a:solidFill>
                          <a:effectLst/>
                        </a:rPr>
                        <a:t>Universidad</a:t>
                      </a:r>
                      <a:endParaRPr lang="es-BO" sz="9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39600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BO" sz="1050" dirty="0" err="1">
                          <a:solidFill>
                            <a:schemeClr val="bg1"/>
                          </a:solidFill>
                          <a:effectLst/>
                        </a:rPr>
                        <a:t>Id_Universidad</a:t>
                      </a:r>
                      <a:r>
                        <a:rPr lang="es-BO" sz="1050" dirty="0">
                          <a:solidFill>
                            <a:schemeClr val="bg1"/>
                          </a:solidFill>
                          <a:effectLst/>
                        </a:rPr>
                        <a:t> (</a:t>
                      </a:r>
                      <a:r>
                        <a:rPr lang="es-BO" sz="1050" dirty="0" err="1">
                          <a:solidFill>
                            <a:schemeClr val="bg1"/>
                          </a:solidFill>
                          <a:effectLst/>
                        </a:rPr>
                        <a:t>integer</a:t>
                      </a:r>
                      <a:r>
                        <a:rPr lang="es-BO" sz="1050" dirty="0">
                          <a:solidFill>
                            <a:schemeClr val="bg1"/>
                          </a:solidFill>
                          <a:effectLst/>
                        </a:rPr>
                        <a:t> llave primaria y única)</a:t>
                      </a:r>
                      <a:endParaRPr lang="es-BO" sz="9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39600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BO" sz="1050" dirty="0">
                          <a:solidFill>
                            <a:schemeClr val="bg1"/>
                          </a:solidFill>
                          <a:effectLst/>
                        </a:rPr>
                        <a:t>Nombre (</a:t>
                      </a:r>
                      <a:r>
                        <a:rPr lang="es-BO" sz="1050" dirty="0" err="1">
                          <a:solidFill>
                            <a:schemeClr val="bg1"/>
                          </a:solidFill>
                          <a:effectLst/>
                        </a:rPr>
                        <a:t>varchar</a:t>
                      </a:r>
                      <a:r>
                        <a:rPr lang="es-BO" sz="1050" dirty="0">
                          <a:solidFill>
                            <a:schemeClr val="bg1"/>
                          </a:solidFill>
                          <a:effectLst/>
                        </a:rPr>
                        <a:t> = </a:t>
                      </a:r>
                      <a:r>
                        <a:rPr lang="es-BO" sz="1050" dirty="0" err="1">
                          <a:solidFill>
                            <a:schemeClr val="bg1"/>
                          </a:solidFill>
                          <a:effectLst/>
                        </a:rPr>
                        <a:t>string</a:t>
                      </a:r>
                      <a:r>
                        <a:rPr lang="es-BO" sz="105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s-BO" sz="9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39600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BO" sz="1050" dirty="0">
                          <a:solidFill>
                            <a:schemeClr val="bg1"/>
                          </a:solidFill>
                          <a:effectLst/>
                        </a:rPr>
                        <a:t>Dirección (</a:t>
                      </a:r>
                      <a:r>
                        <a:rPr lang="es-BO" sz="1050" dirty="0" err="1">
                          <a:solidFill>
                            <a:schemeClr val="bg1"/>
                          </a:solidFill>
                          <a:effectLst/>
                        </a:rPr>
                        <a:t>varchar</a:t>
                      </a:r>
                      <a:r>
                        <a:rPr lang="es-BO" sz="1050" dirty="0">
                          <a:solidFill>
                            <a:schemeClr val="bg1"/>
                          </a:solidFill>
                          <a:effectLst/>
                        </a:rPr>
                        <a:t> = </a:t>
                      </a:r>
                      <a:r>
                        <a:rPr lang="es-BO" sz="1050" dirty="0" err="1">
                          <a:solidFill>
                            <a:schemeClr val="bg1"/>
                          </a:solidFill>
                          <a:effectLst/>
                        </a:rPr>
                        <a:t>string</a:t>
                      </a:r>
                      <a:r>
                        <a:rPr lang="es-BO" sz="105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s-BO" sz="9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39600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BO" sz="1050" dirty="0">
                          <a:solidFill>
                            <a:schemeClr val="bg1"/>
                          </a:solidFill>
                          <a:effectLst/>
                        </a:rPr>
                        <a:t>Ciudad (</a:t>
                      </a:r>
                      <a:r>
                        <a:rPr lang="es-BO" sz="1050" dirty="0" err="1">
                          <a:solidFill>
                            <a:schemeClr val="bg1"/>
                          </a:solidFill>
                          <a:effectLst/>
                        </a:rPr>
                        <a:t>Varchar</a:t>
                      </a:r>
                      <a:r>
                        <a:rPr lang="es-BO" sz="1050" dirty="0">
                          <a:solidFill>
                            <a:schemeClr val="bg1"/>
                          </a:solidFill>
                          <a:effectLst/>
                        </a:rPr>
                        <a:t> = </a:t>
                      </a:r>
                      <a:r>
                        <a:rPr lang="es-BO" sz="1050" dirty="0" err="1">
                          <a:solidFill>
                            <a:schemeClr val="bg1"/>
                          </a:solidFill>
                          <a:effectLst/>
                        </a:rPr>
                        <a:t>string</a:t>
                      </a:r>
                      <a:r>
                        <a:rPr lang="es-BO" sz="105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s-BO" sz="9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39600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BO" sz="1050" dirty="0" err="1">
                          <a:solidFill>
                            <a:schemeClr val="bg1"/>
                          </a:solidFill>
                          <a:effectLst/>
                        </a:rPr>
                        <a:t>pais</a:t>
                      </a:r>
                      <a:r>
                        <a:rPr lang="es-BO" sz="1050" dirty="0">
                          <a:solidFill>
                            <a:schemeClr val="bg1"/>
                          </a:solidFill>
                          <a:effectLst/>
                        </a:rPr>
                        <a:t> (</a:t>
                      </a:r>
                      <a:r>
                        <a:rPr lang="es-BO" sz="1050" dirty="0" err="1">
                          <a:solidFill>
                            <a:schemeClr val="bg1"/>
                          </a:solidFill>
                          <a:effectLst/>
                        </a:rPr>
                        <a:t>varchar</a:t>
                      </a:r>
                      <a:r>
                        <a:rPr lang="es-BO" sz="1050" dirty="0">
                          <a:solidFill>
                            <a:schemeClr val="bg1"/>
                          </a:solidFill>
                          <a:effectLst/>
                        </a:rPr>
                        <a:t> = </a:t>
                      </a:r>
                      <a:r>
                        <a:rPr lang="es-BO" sz="1050" dirty="0" err="1">
                          <a:solidFill>
                            <a:schemeClr val="bg1"/>
                          </a:solidFill>
                          <a:effectLst/>
                        </a:rPr>
                        <a:t>string</a:t>
                      </a:r>
                      <a:r>
                        <a:rPr lang="es-BO" sz="105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s-BO" sz="9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39600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BO" sz="1050" dirty="0" err="1">
                          <a:solidFill>
                            <a:schemeClr val="bg1"/>
                          </a:solidFill>
                          <a:effectLst/>
                        </a:rPr>
                        <a:t>telefono</a:t>
                      </a:r>
                      <a:r>
                        <a:rPr lang="es-BO" sz="1050" dirty="0">
                          <a:solidFill>
                            <a:schemeClr val="bg1"/>
                          </a:solidFill>
                          <a:effectLst/>
                        </a:rPr>
                        <a:t> (</a:t>
                      </a:r>
                      <a:r>
                        <a:rPr lang="es-BO" sz="1050" dirty="0" err="1">
                          <a:solidFill>
                            <a:schemeClr val="bg1"/>
                          </a:solidFill>
                          <a:effectLst/>
                        </a:rPr>
                        <a:t>integer</a:t>
                      </a:r>
                      <a:r>
                        <a:rPr lang="es-BO" sz="105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s-BO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84043068"/>
                  </a:ext>
                </a:extLst>
              </a:tr>
            </a:tbl>
          </a:graphicData>
        </a:graphic>
      </p:graphicFrame>
      <p:sp>
        <p:nvSpPr>
          <p:cNvPr id="3" name="Rectángulo 2"/>
          <p:cNvSpPr/>
          <p:nvPr/>
        </p:nvSpPr>
        <p:spPr>
          <a:xfrm>
            <a:off x="5985447" y="601052"/>
            <a:ext cx="284565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BO" sz="1200" dirty="0">
                <a:solidFill>
                  <a:schemeClr val="bg1"/>
                </a:solidFill>
                <a:latin typeface="Calibri" panose="020F0502020204030204" pitchFamily="34" charset="0"/>
              </a:rPr>
              <a:t>11.Crear el diseño para una UNIVERSIDAD.</a:t>
            </a:r>
          </a:p>
        </p:txBody>
      </p:sp>
      <p:sp>
        <p:nvSpPr>
          <p:cNvPr id="5" name="Rectángulo 4"/>
          <p:cNvSpPr/>
          <p:nvPr/>
        </p:nvSpPr>
        <p:spPr>
          <a:xfrm>
            <a:off x="1426955" y="4223637"/>
            <a:ext cx="497384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BO" sz="1200" dirty="0">
                <a:solidFill>
                  <a:schemeClr val="bg1"/>
                </a:solidFill>
                <a:latin typeface="Calibri" panose="020F0502020204030204" pitchFamily="34" charset="0"/>
              </a:rPr>
              <a:t>12.Crear el diagrama Entidad Relación E-R para el ejercicio anterior.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659" y="262386"/>
            <a:ext cx="5239065" cy="37555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550718" y="4055812"/>
            <a:ext cx="481756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BO" sz="1200" dirty="0">
                <a:solidFill>
                  <a:schemeClr val="bg1"/>
                </a:solidFill>
                <a:latin typeface="PTSans-Narrow"/>
              </a:rPr>
              <a:t>13.Crear la tabla universidad en base al diseño anterior.</a:t>
            </a:r>
            <a:endParaRPr lang="es-BO" sz="1200" dirty="0">
              <a:solidFill>
                <a:schemeClr val="bg1"/>
              </a:solidFill>
            </a:endParaRPr>
          </a:p>
        </p:txBody>
      </p:sp>
      <p:graphicFrame>
        <p:nvGraphicFramePr>
          <p:cNvPr id="8" name="Tab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2592638"/>
              </p:ext>
            </p:extLst>
          </p:nvPr>
        </p:nvGraphicFramePr>
        <p:xfrm>
          <a:off x="632950" y="733676"/>
          <a:ext cx="4094913" cy="2529070"/>
        </p:xfrm>
        <a:graphic>
          <a:graphicData uri="http://schemas.openxmlformats.org/drawingml/2006/table">
            <a:tbl>
              <a:tblPr firstRow="1" firstCol="1" bandRow="1">
                <a:tableStyleId>{806E90E3-C803-4225-A65F-7BF4B1CA3AA6}</a:tableStyleId>
              </a:tblPr>
              <a:tblGrid>
                <a:gridCol w="4094913">
                  <a:extLst>
                    <a:ext uri="{9D8B030D-6E8A-4147-A177-3AD203B41FA5}">
                      <a16:colId xmlns:a16="http://schemas.microsoft.com/office/drawing/2014/main" val="2907238523"/>
                    </a:ext>
                  </a:extLst>
                </a:gridCol>
              </a:tblGrid>
              <a:tr h="2529070">
                <a:tc>
                  <a:txBody>
                    <a:bodyPr/>
                    <a:lstStyle/>
                    <a:p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CREATE </a:t>
                      </a:r>
                      <a:r>
                        <a:rPr lang="es-BO" sz="1400" b="0" i="0" u="none" strike="noStrike" cap="none" dirty="0" err="1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database</a:t>
                      </a:r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Hito2Tarea;</a:t>
                      </a:r>
                    </a:p>
                    <a:p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Use</a:t>
                      </a:r>
                      <a:r>
                        <a:rPr lang="es-BO" sz="1400" b="0" i="0" u="none" strike="noStrike" cap="none" baseline="0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Hito2Tarea</a:t>
                      </a:r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;</a:t>
                      </a:r>
                    </a:p>
                    <a:p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CREATE TABLE universidad </a:t>
                      </a:r>
                    </a:p>
                    <a:p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</a:t>
                      </a:r>
                    </a:p>
                    <a:p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   </a:t>
                      </a:r>
                      <a:r>
                        <a:rPr lang="es-BO" sz="1400" b="0" i="0" u="none" strike="noStrike" cap="none" dirty="0" err="1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id_Universidad</a:t>
                      </a:r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INTEGER PRIMARY KEY,</a:t>
                      </a:r>
                    </a:p>
                    <a:p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   nombre VARCHAR(25),</a:t>
                      </a:r>
                    </a:p>
                    <a:p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   </a:t>
                      </a:r>
                      <a:r>
                        <a:rPr lang="es-BO" sz="1400" b="0" i="0" u="none" strike="noStrike" cap="none" dirty="0" err="1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direccion</a:t>
                      </a:r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VARCHAR(25),</a:t>
                      </a:r>
                    </a:p>
                    <a:p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   ciudad VARCHAR(30),</a:t>
                      </a:r>
                    </a:p>
                    <a:p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   </a:t>
                      </a:r>
                      <a:r>
                        <a:rPr lang="es-BO" sz="1400" b="0" i="0" u="none" strike="noStrike" cap="none" dirty="0" err="1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pais</a:t>
                      </a:r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VARCHAR(20),</a:t>
                      </a:r>
                    </a:p>
                    <a:p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   teléfono INTEGER,</a:t>
                      </a:r>
                    </a:p>
                    <a:p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);</a:t>
                      </a: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s-B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917992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ángulo 14"/>
          <p:cNvSpPr/>
          <p:nvPr/>
        </p:nvSpPr>
        <p:spPr>
          <a:xfrm>
            <a:off x="331614" y="3993466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BO" sz="1200" dirty="0">
                <a:solidFill>
                  <a:schemeClr val="bg1"/>
                </a:solidFill>
              </a:rPr>
              <a:t>14.Agregar registros a la tabla creada anteriormente.</a:t>
            </a:r>
          </a:p>
        </p:txBody>
      </p:sp>
      <p:graphicFrame>
        <p:nvGraphicFramePr>
          <p:cNvPr id="16" name="Tabla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7858590"/>
              </p:ext>
            </p:extLst>
          </p:nvPr>
        </p:nvGraphicFramePr>
        <p:xfrm>
          <a:off x="331614" y="145473"/>
          <a:ext cx="7856422" cy="3659823"/>
        </p:xfrm>
        <a:graphic>
          <a:graphicData uri="http://schemas.openxmlformats.org/drawingml/2006/table">
            <a:tbl>
              <a:tblPr firstRow="1" firstCol="1" bandRow="1">
                <a:tableStyleId>{806E90E3-C803-4225-A65F-7BF4B1CA3AA6}</a:tableStyleId>
              </a:tblPr>
              <a:tblGrid>
                <a:gridCol w="7856422">
                  <a:extLst>
                    <a:ext uri="{9D8B030D-6E8A-4147-A177-3AD203B41FA5}">
                      <a16:colId xmlns:a16="http://schemas.microsoft.com/office/drawing/2014/main" val="2907238523"/>
                    </a:ext>
                  </a:extLst>
                </a:gridCol>
              </a:tblGrid>
              <a:tr h="3002973">
                <a:tc>
                  <a:txBody>
                    <a:bodyPr/>
                    <a:lstStyle/>
                    <a:p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CREATE </a:t>
                      </a:r>
                      <a:r>
                        <a:rPr lang="es-BO" sz="1400" b="0" i="0" u="none" strike="noStrike" cap="none" dirty="0" err="1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database</a:t>
                      </a:r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Hito2Tarea;</a:t>
                      </a:r>
                    </a:p>
                    <a:p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Use</a:t>
                      </a:r>
                      <a:r>
                        <a:rPr lang="es-BO" sz="1400" b="0" i="0" u="none" strike="noStrike" cap="none" baseline="0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Hito2Tarea</a:t>
                      </a:r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;</a:t>
                      </a:r>
                    </a:p>
                    <a:p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CREATE TABLE universidad </a:t>
                      </a:r>
                    </a:p>
                    <a:p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</a:t>
                      </a:r>
                    </a:p>
                    <a:p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   </a:t>
                      </a:r>
                      <a:r>
                        <a:rPr lang="es-BO" sz="1400" b="0" i="0" u="none" strike="noStrike" cap="none" dirty="0" err="1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id_Universidad</a:t>
                      </a:r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INTEGER PRIMARY,</a:t>
                      </a:r>
                    </a:p>
                    <a:p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   nombre VARCHAR(25),</a:t>
                      </a:r>
                    </a:p>
                    <a:p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   </a:t>
                      </a:r>
                      <a:r>
                        <a:rPr lang="es-BO" sz="1400" b="0" i="0" u="none" strike="noStrike" cap="none" dirty="0" err="1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direccion</a:t>
                      </a:r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VARCHAR(25),</a:t>
                      </a:r>
                    </a:p>
                    <a:p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   ciudad VARCHAR(30),</a:t>
                      </a:r>
                    </a:p>
                    <a:p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   </a:t>
                      </a:r>
                      <a:r>
                        <a:rPr lang="es-BO" sz="1400" b="0" i="0" u="none" strike="noStrike" cap="none" dirty="0" err="1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pais</a:t>
                      </a:r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VARCHAR(20),</a:t>
                      </a:r>
                    </a:p>
                    <a:p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   teléfono INTEGER,</a:t>
                      </a:r>
                    </a:p>
                    <a:p>
                      <a:r>
                        <a:rPr lang="es-BO" sz="14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);</a:t>
                      </a:r>
                    </a:p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BO" sz="14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INSERT INTO universidad (</a:t>
                      </a:r>
                      <a:r>
                        <a:rPr lang="es-BO" sz="1400" dirty="0" err="1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id_Universidad,nombre,dirección,cuidad,país,teléfono</a:t>
                      </a:r>
                      <a:r>
                        <a:rPr lang="es-BO" sz="14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BO" sz="14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VALUES (109319,’La </a:t>
                      </a:r>
                      <a:r>
                        <a:rPr lang="es-BO" sz="1400" dirty="0" err="1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Primera’,’Ceja</a:t>
                      </a:r>
                      <a:r>
                        <a:rPr lang="es-BO" sz="14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’,’El Alto’,’Bolivia’,43589187),(600299,’ Tecno </a:t>
                      </a:r>
                      <a:r>
                        <a:rPr lang="es-BO" sz="1400" dirty="0" err="1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Ciencia’,’Ceja’,’El</a:t>
                      </a:r>
                      <a:r>
                        <a:rPr lang="es-BO" sz="14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Alto’,’Bolivia’,81189624),(102827,’Unifuturo’,’Cruce </a:t>
                      </a:r>
                      <a:r>
                        <a:rPr lang="es-BO" sz="1400" dirty="0" err="1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Villadela</a:t>
                      </a:r>
                      <a:r>
                        <a:rPr lang="es-BO" sz="14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’,’El Alto’,’Bolivia’,57132472),(599061,’UniTecno’,’Obelisco ’,’La Paz’,’Bolivia’,1225012);</a:t>
                      </a:r>
                    </a:p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BO" sz="14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SELECT*FROM universidad;</a:t>
                      </a: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s-BO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917992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939" y="689773"/>
            <a:ext cx="7391720" cy="4277082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0" y="49367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BO" sz="1100" dirty="0">
                <a:solidFill>
                  <a:schemeClr val="bg1"/>
                </a:solidFill>
                <a:latin typeface="PTSans-Narrow"/>
              </a:rPr>
              <a:t>15.Crear las tablas y 2 registros para cada tabla para el siguiente modelo </a:t>
            </a:r>
            <a:r>
              <a:rPr lang="es-BO" sz="1100" dirty="0" smtClean="0">
                <a:solidFill>
                  <a:schemeClr val="bg1"/>
                </a:solidFill>
                <a:latin typeface="PTSans-Narrow"/>
              </a:rPr>
              <a:t>ER. </a:t>
            </a:r>
            <a:r>
              <a:rPr lang="es-BO" sz="1100" dirty="0" smtClean="0">
                <a:solidFill>
                  <a:schemeClr val="bg1"/>
                </a:solidFill>
              </a:rPr>
              <a:t>Se </a:t>
            </a:r>
            <a:r>
              <a:rPr lang="es-BO" sz="1100" b="1" dirty="0">
                <a:solidFill>
                  <a:schemeClr val="bg1"/>
                </a:solidFill>
              </a:rPr>
              <a:t>sugiere </a:t>
            </a:r>
            <a:r>
              <a:rPr lang="es-BO" sz="1100" dirty="0">
                <a:solidFill>
                  <a:schemeClr val="bg1"/>
                </a:solidFill>
              </a:rPr>
              <a:t>crear una base de datos de nombre </a:t>
            </a:r>
            <a:r>
              <a:rPr lang="es-BO" sz="1100" b="1" dirty="0">
                <a:solidFill>
                  <a:schemeClr val="bg1"/>
                </a:solidFill>
              </a:rPr>
              <a:t>POLLOS_COPA </a:t>
            </a:r>
            <a:r>
              <a:rPr lang="es-BO" sz="1100" dirty="0">
                <a:solidFill>
                  <a:schemeClr val="bg1"/>
                </a:solidFill>
              </a:rPr>
              <a:t>y en ella </a:t>
            </a:r>
            <a:r>
              <a:rPr lang="es-BO" sz="1100" dirty="0" smtClean="0">
                <a:solidFill>
                  <a:schemeClr val="bg1"/>
                </a:solidFill>
              </a:rPr>
              <a:t>crear las </a:t>
            </a:r>
            <a:r>
              <a:rPr lang="es-BO" sz="1100" dirty="0">
                <a:solidFill>
                  <a:schemeClr val="bg1"/>
                </a:solidFill>
              </a:rPr>
              <a:t>tablas</a:t>
            </a:r>
            <a:r>
              <a:rPr lang="es-BO" sz="1100" dirty="0" smtClean="0">
                <a:solidFill>
                  <a:schemeClr val="bg1"/>
                </a:solidFill>
              </a:rPr>
              <a:t>:</a:t>
            </a:r>
          </a:p>
          <a:p>
            <a:r>
              <a:rPr lang="es-BO" sz="1100" dirty="0">
                <a:solidFill>
                  <a:schemeClr val="bg1"/>
                </a:solidFill>
              </a:rPr>
              <a:t>Adjuntar el código SQL generado</a:t>
            </a:r>
            <a:r>
              <a:rPr lang="es-BO" sz="1100" dirty="0" smtClean="0">
                <a:solidFill>
                  <a:schemeClr val="bg1"/>
                </a:solidFill>
              </a:rPr>
              <a:t>.</a:t>
            </a:r>
          </a:p>
          <a:p>
            <a:r>
              <a:rPr lang="es-BO" sz="1100" b="1" dirty="0" smtClean="0">
                <a:solidFill>
                  <a:schemeClr val="bg1"/>
                </a:solidFill>
              </a:rPr>
              <a:t> </a:t>
            </a:r>
            <a:r>
              <a:rPr lang="es-BO" sz="1100" b="1" dirty="0">
                <a:solidFill>
                  <a:schemeClr val="bg1"/>
                </a:solidFill>
              </a:rPr>
              <a:t>cliente</a:t>
            </a:r>
          </a:p>
          <a:p>
            <a:r>
              <a:rPr lang="es-BO" sz="1100" b="1" dirty="0" err="1" smtClean="0">
                <a:solidFill>
                  <a:schemeClr val="bg1"/>
                </a:solidFill>
              </a:rPr>
              <a:t>detalle_pedido</a:t>
            </a:r>
            <a:endParaRPr lang="es-BO" sz="1100" b="1" dirty="0">
              <a:solidFill>
                <a:schemeClr val="bg1"/>
              </a:solidFill>
            </a:endParaRPr>
          </a:p>
          <a:p>
            <a:r>
              <a:rPr lang="es-BO" sz="1100" b="1" dirty="0" smtClean="0">
                <a:solidFill>
                  <a:schemeClr val="bg1"/>
                </a:solidFill>
              </a:rPr>
              <a:t>Pedido</a:t>
            </a:r>
            <a:endParaRPr lang="es-BO" sz="11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1" y="310879"/>
            <a:ext cx="2587334" cy="42376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</a:t>
            </a: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DATABASE POLLOS_COPA</a:t>
            </a:r>
            <a:r>
              <a:rPr lang="es-BO" sz="11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s-BO" sz="1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 </a:t>
            </a: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POLLOS_COPA;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</a:t>
            </a: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TABLE cliente (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s-BO" sz="11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id_cliente</a:t>
            </a: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INTEGER PRIMARY KEY,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nombre VARCHAR(25) ,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s-BO" sz="11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direccion</a:t>
            </a: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VARCHAR(25),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s-BO" sz="11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telefono</a:t>
            </a: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INTEGER,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s-BO" sz="1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-- Crear la tabla pedido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TABLE pedido (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s-BO" sz="11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id_pedido</a:t>
            </a: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INTEGER PRIMARY KEY,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s-BO" sz="11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id_cliente</a:t>
            </a: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INTEGER,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s-BO" sz="11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fecha_pedido</a:t>
            </a: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INTEGER,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s-BO" sz="11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estado_pedido</a:t>
            </a: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VARCHAR</a:t>
            </a:r>
            <a:r>
              <a:rPr lang="es-BO" sz="11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endParaRPr lang="es-BO" sz="1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s-BO" sz="1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2587335" y="310879"/>
            <a:ext cx="6837220" cy="45214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TABLE </a:t>
            </a:r>
            <a:r>
              <a:rPr lang="es-BO" sz="11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detalle_pedido</a:t>
            </a: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s-BO" sz="11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id_detalle</a:t>
            </a: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INTEGER PRIMARY KEY,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s-BO" sz="11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id_pedido</a:t>
            </a: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INTEGER,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producto VARCHAR (25),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cantidad INTEGER,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precio INTEGER, 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INSERT INTO cliente(</a:t>
            </a:r>
            <a:r>
              <a:rPr lang="es-BO" sz="11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id_cliente,nombre,dirección,telefono</a:t>
            </a: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VALUES (1,'kevin ','calle Madrid </a:t>
            </a:r>
            <a:r>
              <a:rPr lang="es-BO" sz="11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av.julio</a:t>
            </a: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cesar',73589127),(2,'sergio ','calle </a:t>
            </a:r>
            <a:r>
              <a:rPr lang="es-BO" sz="1100" dirty="0" err="1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sandro</a:t>
            </a:r>
            <a:r>
              <a:rPr lang="es-BO" sz="11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BO" sz="1100" dirty="0" err="1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av.julio</a:t>
            </a:r>
            <a:r>
              <a:rPr lang="es-BO" sz="11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cesar</a:t>
            </a: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',71020176);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SELECT*FROM cliente;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INSERT INTO pedido (</a:t>
            </a:r>
            <a:r>
              <a:rPr lang="es-BO" sz="11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id_pedido,id_cliente,fecha_pedido,estado_pedido</a:t>
            </a: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VALUES (10, 1,10-09-23, 'En camino'),(20,2,11-09-23,'En </a:t>
            </a:r>
            <a:r>
              <a:rPr lang="es-BO" sz="11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Preparacion</a:t>
            </a: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');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SELECT*FROM pedido;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INSERT INTO </a:t>
            </a:r>
            <a:r>
              <a:rPr lang="es-BO" sz="11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detalle_pedido</a:t>
            </a: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s-BO" sz="11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id_detalle,id_pedido,producto,cantidad,precio</a:t>
            </a: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VALUES (100, 10, 'alitas',2,7),(200, 20, 'brosther',1,15);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1701165" algn="l"/>
              </a:tabLst>
            </a:pP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SELECT*FROM </a:t>
            </a:r>
            <a:r>
              <a:rPr lang="es-BO" sz="11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detalle_pedido</a:t>
            </a:r>
            <a:r>
              <a:rPr lang="es-BO" sz="1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s-BO" sz="1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4572000" cy="144655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BO" sz="1100" dirty="0">
                <a:solidFill>
                  <a:schemeClr val="bg1"/>
                </a:solidFill>
              </a:rPr>
              <a:t>16.Crear el modelo entidad relación ER y su código SQL</a:t>
            </a:r>
            <a:r>
              <a:rPr lang="es-BO" sz="1100" dirty="0" smtClean="0">
                <a:solidFill>
                  <a:schemeClr val="bg1"/>
                </a:solidFill>
              </a:rPr>
              <a:t>.</a:t>
            </a:r>
          </a:p>
          <a:p>
            <a:r>
              <a:rPr lang="es-BO" sz="1100" dirty="0">
                <a:solidFill>
                  <a:schemeClr val="bg1"/>
                </a:solidFill>
              </a:rPr>
              <a:t>El contexto de análisis es:</a:t>
            </a:r>
          </a:p>
          <a:p>
            <a:r>
              <a:rPr lang="es-BO" sz="1100" dirty="0" smtClean="0">
                <a:solidFill>
                  <a:schemeClr val="bg1"/>
                </a:solidFill>
              </a:rPr>
              <a:t> </a:t>
            </a:r>
            <a:r>
              <a:rPr lang="es-BO" sz="1100" dirty="0">
                <a:solidFill>
                  <a:schemeClr val="bg1"/>
                </a:solidFill>
              </a:rPr>
              <a:t>Una empresa compra vehículos.</a:t>
            </a:r>
          </a:p>
          <a:p>
            <a:r>
              <a:rPr lang="es-BO" sz="1100" dirty="0" smtClean="0">
                <a:solidFill>
                  <a:schemeClr val="bg1"/>
                </a:solidFill>
              </a:rPr>
              <a:t>○Adjuntar </a:t>
            </a:r>
            <a:r>
              <a:rPr lang="es-BO" sz="1100" dirty="0">
                <a:solidFill>
                  <a:schemeClr val="bg1"/>
                </a:solidFill>
              </a:rPr>
              <a:t>el diagrama Entidad Relación </a:t>
            </a:r>
            <a:r>
              <a:rPr lang="es-BO" sz="1100" b="1" dirty="0">
                <a:solidFill>
                  <a:schemeClr val="bg1"/>
                </a:solidFill>
              </a:rPr>
              <a:t>ER </a:t>
            </a:r>
            <a:r>
              <a:rPr lang="es-BO" sz="1100" dirty="0">
                <a:solidFill>
                  <a:schemeClr val="bg1"/>
                </a:solidFill>
              </a:rPr>
              <a:t>(imagen)</a:t>
            </a:r>
          </a:p>
          <a:p>
            <a:r>
              <a:rPr lang="es-BO" sz="1100" dirty="0" smtClean="0">
                <a:solidFill>
                  <a:schemeClr val="bg1"/>
                </a:solidFill>
              </a:rPr>
              <a:t>○Adjuntar </a:t>
            </a:r>
            <a:r>
              <a:rPr lang="es-BO" sz="1100" dirty="0">
                <a:solidFill>
                  <a:schemeClr val="bg1"/>
                </a:solidFill>
              </a:rPr>
              <a:t>el código SQL </a:t>
            </a:r>
            <a:r>
              <a:rPr lang="es-BO" sz="1100" dirty="0" smtClean="0">
                <a:solidFill>
                  <a:schemeClr val="bg1"/>
                </a:solidFill>
              </a:rPr>
              <a:t>generado</a:t>
            </a:r>
          </a:p>
          <a:p>
            <a:r>
              <a:rPr lang="es-BO" sz="1100" b="1" dirty="0" smtClean="0">
                <a:solidFill>
                  <a:schemeClr val="bg1"/>
                </a:solidFill>
              </a:rPr>
              <a:t>empresa</a:t>
            </a:r>
            <a:endParaRPr lang="es-BO" sz="1100" b="1" dirty="0">
              <a:solidFill>
                <a:schemeClr val="bg1"/>
              </a:solidFill>
            </a:endParaRPr>
          </a:p>
          <a:p>
            <a:r>
              <a:rPr lang="es-BO" sz="1100" b="1" dirty="0" err="1" smtClean="0">
                <a:solidFill>
                  <a:schemeClr val="bg1"/>
                </a:solidFill>
              </a:rPr>
              <a:t>detalle_compra</a:t>
            </a:r>
            <a:endParaRPr lang="es-BO" sz="1100" b="1" dirty="0">
              <a:solidFill>
                <a:schemeClr val="bg1"/>
              </a:solidFill>
            </a:endParaRPr>
          </a:p>
          <a:p>
            <a:r>
              <a:rPr lang="es-BO" sz="1100" b="1" dirty="0" err="1" smtClean="0">
                <a:solidFill>
                  <a:schemeClr val="bg1"/>
                </a:solidFill>
              </a:rPr>
              <a:t>vehiculos</a:t>
            </a:r>
            <a:endParaRPr lang="es-BO" sz="1100" dirty="0">
              <a:solidFill>
                <a:schemeClr val="bg1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864" y="947799"/>
            <a:ext cx="7340372" cy="40720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506</TotalTime>
  <Words>985</Words>
  <Application>Microsoft Office PowerPoint</Application>
  <PresentationFormat>Presentación en pantalla (16:9)</PresentationFormat>
  <Paragraphs>154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9" baseType="lpstr">
      <vt:lpstr>Arial</vt:lpstr>
      <vt:lpstr>Times New Roman</vt:lpstr>
      <vt:lpstr>PTSans-Narrow</vt:lpstr>
      <vt:lpstr>Calibri</vt:lpstr>
      <vt:lpstr>Montserrat ExtraBold</vt:lpstr>
      <vt:lpstr>Montserrat</vt:lpstr>
      <vt:lpstr>Montserrat ExtraLight</vt:lpstr>
      <vt:lpstr>Futuristic Background by Slidesgo</vt:lpstr>
      <vt:lpstr>DEFENSA HITO 2 – EVALUACIÓN PROCESUAL</vt:lpstr>
      <vt:lpstr>MANEJO DE CONCEPTOS</vt:lpstr>
      <vt:lpstr>Presentación de PowerPoint</vt:lpstr>
      <vt:lpstr>PARTE PRACTICA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GRACIAS POR SU ATENCION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DEFENSA HITO 2 - TAREA FINAL</dc:title>
  <dc:creator>Windows 8.1</dc:creator>
  <cp:lastModifiedBy>Windows 8.1</cp:lastModifiedBy>
  <cp:revision>17</cp:revision>
  <dcterms:modified xsi:type="dcterms:W3CDTF">2023-09-14T04:07:44Z</dcterms:modified>
</cp:coreProperties>
</file>